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77" r:id="rId3"/>
    <p:sldId id="278" r:id="rId4"/>
    <p:sldId id="279" r:id="rId5"/>
    <p:sldId id="258" r:id="rId6"/>
    <p:sldId id="257" r:id="rId7"/>
    <p:sldId id="259" r:id="rId8"/>
    <p:sldId id="265" r:id="rId9"/>
    <p:sldId id="284" r:id="rId10"/>
    <p:sldId id="262" r:id="rId11"/>
    <p:sldId id="273" r:id="rId12"/>
    <p:sldId id="266" r:id="rId13"/>
    <p:sldId id="267" r:id="rId14"/>
    <p:sldId id="268" r:id="rId15"/>
    <p:sldId id="269" r:id="rId16"/>
    <p:sldId id="270" r:id="rId17"/>
    <p:sldId id="281" r:id="rId18"/>
    <p:sldId id="283" r:id="rId19"/>
    <p:sldId id="285" r:id="rId20"/>
    <p:sldId id="275" r:id="rId21"/>
    <p:sldId id="286" r:id="rId22"/>
    <p:sldId id="280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53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B8E697-CBCC-B349-A2F6-CC5A003FC70B}" type="datetimeFigureOut">
              <a:rPr lang="en-US" smtClean="0"/>
              <a:t>6/11/14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17811-C6F3-EE40-BD5E-F614A549B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2517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B85EC-561E-C845-B294-0FCB2BAE78BF}" type="datetimeFigureOut">
              <a:rPr lang="en-US" smtClean="0"/>
              <a:t>6/11/14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AA7A15-236F-5F41-A5EE-5D3FE1EEC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9601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Instead we need to centralize management of content and allow collections and works with mixed formats to support the mixed media journals, collections, and research.  </a:t>
            </a:r>
            <a:r>
              <a:rPr lang="en-US" dirty="0" smtClean="0"/>
              <a:t>A</a:t>
            </a:r>
            <a:r>
              <a:rPr lang="en-US" baseline="0" dirty="0" smtClean="0"/>
              <a:t> mixed architecture that allows content to coexist, be linked together and be managed together.  Then, apply the appropriate viewers, and keep variety of the user experience in separate publication channels.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9061F-6D3B-8144-8CB7-D980C0BF95A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327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Too</a:t>
            </a:r>
            <a:r>
              <a:rPr lang="en-US" baseline="0" dirty="0" smtClean="0"/>
              <a:t> much consensus driven work.  Balancing institutional priorities of 5 different institutions very hard!</a:t>
            </a:r>
          </a:p>
          <a:p>
            <a:r>
              <a:rPr lang="en-US" baseline="0" dirty="0" smtClean="0"/>
              <a:t>Further centralizing active decision making role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9061F-6D3B-8144-8CB7-D980C0BF95A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016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Working with more</a:t>
            </a:r>
            <a:r>
              <a:rPr lang="en-US" baseline="0" dirty="0" smtClean="0"/>
              <a:t> than 2 institutions is hard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A7A15-236F-5F41-A5EE-5D3FE1EECA0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78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Metrics coming for the fall launch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DB47A-F397-0649-B67B-4E9FF92C0C8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125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Blur the lines between IR, Digital Repository, publishing platforms, and Complementary Hydra Heads, and Websites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9061F-6D3B-8144-8CB7-D980C0BF95A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0353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</a:t>
            </a:r>
            <a:r>
              <a:rPr lang="en-US" baseline="0" dirty="0" smtClean="0"/>
              <a:t> a shift for both our project and for Hydra that is an extension of the </a:t>
            </a:r>
            <a:r>
              <a:rPr lang="en-US" baseline="0" dirty="0" err="1" smtClean="0"/>
              <a:t>gemification</a:t>
            </a:r>
            <a:r>
              <a:rPr lang="en-US" baseline="0" dirty="0" smtClean="0"/>
              <a:t> process within the Hydra community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9061F-6D3B-8144-8CB7-D980C0BF95A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2684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brings the </a:t>
            </a:r>
            <a:r>
              <a:rPr lang="en-US" baseline="0" dirty="0" err="1" smtClean="0"/>
              <a:t>flexibiility</a:t>
            </a:r>
            <a:r>
              <a:rPr lang="en-US" baseline="0" dirty="0" smtClean="0"/>
              <a:t>, extensibility, modularity that we need to share, sustain our efforts while </a:t>
            </a:r>
            <a:r>
              <a:rPr lang="en-US" baseline="0" dirty="0" err="1" smtClean="0"/>
              <a:t>accomodating</a:t>
            </a:r>
            <a:r>
              <a:rPr lang="en-US" baseline="0" dirty="0" smtClean="0"/>
              <a:t> room for the unexpected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9061F-6D3B-8144-8CB7-D980C0BF95A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291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997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342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190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3994500" cy="4967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1"/>
            <a:ext cx="3994500" cy="4967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37838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560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174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912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803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89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001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136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599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hyperlink" Target="http://projecthydra.org" TargetMode="Externa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June 12,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Open Repositories 2014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EE22B00-7DB0-DE41-842A-C94CAD27616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hydra_logo_ahead_captioned_realigned.png">
            <a:hlinkClick r:id="rId14"/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" r="69994"/>
          <a:stretch/>
        </p:blipFill>
        <p:spPr>
          <a:xfrm>
            <a:off x="7063945" y="6030779"/>
            <a:ext cx="1485287" cy="104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99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rsl6m@eservices.virginia.edu" TargetMode="External"/><Relationship Id="rId4" Type="http://schemas.openxmlformats.org/officeDocument/2006/relationships/hyperlink" Target="https://wiki.duraspace.org/display/hydra/Hydramata+Project" TargetMode="External"/><Relationship Id="rId5" Type="http://schemas.openxmlformats.org/officeDocument/2006/relationships/hyperlink" Target="https://github.com/projecthydra-labs/curate" TargetMode="External"/><Relationship Id="rId6" Type="http://schemas.openxmlformats.org/officeDocument/2006/relationships/hyperlink" Target="http://curate.nd.edu" TargetMode="External"/><Relationship Id="rId7" Type="http://schemas.openxmlformats.org/officeDocument/2006/relationships/hyperlink" Target="http://projecthydra.org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rick.johnson@nd.edu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Hydramata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51323"/>
            <a:ext cx="6400800" cy="1752600"/>
          </a:xfrm>
        </p:spPr>
        <p:txBody>
          <a:bodyPr/>
          <a:lstStyle/>
          <a:p>
            <a:r>
              <a:rPr lang="en-US" b="1" dirty="0"/>
              <a:t>Building a Nimble Solution with Hydra to Transcend the Institutional Repository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128086" y="5029972"/>
            <a:ext cx="38908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Rick </a:t>
            </a:r>
            <a:r>
              <a:rPr lang="en-US" dirty="0" smtClean="0"/>
              <a:t>Johnson, University of Notre Dame</a:t>
            </a:r>
            <a:endParaRPr lang="en-US" dirty="0" smtClean="0"/>
          </a:p>
          <a:p>
            <a:pPr algn="r"/>
            <a:r>
              <a:rPr lang="en-US" dirty="0" smtClean="0"/>
              <a:t>Robin </a:t>
            </a:r>
            <a:r>
              <a:rPr lang="en-US" dirty="0" err="1" smtClean="0"/>
              <a:t>Ruggaber</a:t>
            </a:r>
            <a:r>
              <a:rPr lang="en-US" dirty="0" smtClean="0"/>
              <a:t>, University of Virginia</a:t>
            </a:r>
            <a:endParaRPr lang="en-US" dirty="0" smtClean="0"/>
          </a:p>
          <a:p>
            <a:pPr algn="r"/>
            <a:r>
              <a:rPr lang="en-US" dirty="0" smtClean="0"/>
              <a:t>Open Repositories,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680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Successes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base"/>
            <a:r>
              <a:rPr lang="en-US" dirty="0" smtClean="0"/>
              <a:t>Teamwork </a:t>
            </a:r>
            <a:r>
              <a:rPr lang="en-US" dirty="0"/>
              <a:t>- new people working alongside seasoned </a:t>
            </a:r>
            <a:r>
              <a:rPr lang="en-US" dirty="0" err="1"/>
              <a:t>Hydranauts</a:t>
            </a:r>
            <a:r>
              <a:rPr lang="en-US" dirty="0"/>
              <a:t> and RAILS engineers benefited both</a:t>
            </a:r>
          </a:p>
          <a:p>
            <a:pPr fontAlgn="base"/>
            <a:r>
              <a:rPr lang="en-US" dirty="0"/>
              <a:t>Work surfaced challenges with the core Hydra components that can now be explored further with the community for resolution</a:t>
            </a:r>
          </a:p>
          <a:p>
            <a:pPr fontAlgn="base"/>
            <a:r>
              <a:rPr lang="en-US" dirty="0"/>
              <a:t>Increased awareness for project complexity and how that impacts how we work together and how much planning is warranted</a:t>
            </a:r>
          </a:p>
          <a:p>
            <a:pPr fontAlgn="base"/>
            <a:r>
              <a:rPr lang="en-US" dirty="0" err="1" smtClean="0"/>
              <a:t>CurateND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668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CurateND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86" y="1278478"/>
            <a:ext cx="8676151" cy="52578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72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Wide Content Support</a:t>
            </a:r>
            <a:endParaRPr lang="en-US" dirty="0"/>
          </a:p>
        </p:txBody>
      </p:sp>
      <p:pic>
        <p:nvPicPr>
          <p:cNvPr id="8" name="Content Placeholder 7" descr="Screen Shot 2014-03-27 at 8.54.1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88" b="8288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320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Work</a:t>
            </a:r>
            <a:endParaRPr lang="en-US" dirty="0"/>
          </a:p>
        </p:txBody>
      </p:sp>
      <p:pic>
        <p:nvPicPr>
          <p:cNvPr id="7" name="Content Placeholder 6" descr="Work_Creation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12" b="13512"/>
          <a:stretch>
            <a:fillRect/>
          </a:stretch>
        </p:blipFill>
        <p:spPr>
          <a:ln>
            <a:solidFill>
              <a:schemeClr val="accent1">
                <a:lumMod val="40000"/>
                <a:lumOff val="60000"/>
              </a:schemeClr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956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 a DOI</a:t>
            </a:r>
            <a:endParaRPr lang="en-US" dirty="0"/>
          </a:p>
        </p:txBody>
      </p:sp>
      <p:pic>
        <p:nvPicPr>
          <p:cNvPr id="7" name="Content Placeholder 6" descr="work_content_attributes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5" b="33021"/>
          <a:stretch/>
        </p:blipFill>
        <p:spPr>
          <a:xfrm>
            <a:off x="457200" y="1504751"/>
            <a:ext cx="8229600" cy="4525963"/>
          </a:xfrm>
          <a:ln>
            <a:solidFill>
              <a:schemeClr val="accent1">
                <a:lumMod val="40000"/>
                <a:lumOff val="60000"/>
              </a:schemeClr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291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 with the Right People</a:t>
            </a:r>
            <a:endParaRPr lang="en-US" dirty="0"/>
          </a:p>
        </p:txBody>
      </p:sp>
      <p:pic>
        <p:nvPicPr>
          <p:cNvPr id="7" name="Content Placeholder 6" descr="work_content_attributes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82" b="-5596"/>
          <a:stretch/>
        </p:blipFill>
        <p:spPr>
          <a:xfrm>
            <a:off x="457200" y="1504751"/>
            <a:ext cx="8229600" cy="4525963"/>
          </a:xfrm>
          <a:ln>
            <a:solidFill>
              <a:schemeClr val="accent1">
                <a:lumMod val="40000"/>
                <a:lumOff val="60000"/>
              </a:schemeClr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332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Profiles</a:t>
            </a:r>
            <a:endParaRPr lang="en-US" dirty="0"/>
          </a:p>
        </p:txBody>
      </p:sp>
      <p:pic>
        <p:nvPicPr>
          <p:cNvPr id="7" name="Content Placeholder 6" descr="Screen Shot 2014-03-27 at 8.55.31 A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88" b="8288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383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Updated Product 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Flexibility</a:t>
            </a:r>
          </a:p>
          <a:p>
            <a:r>
              <a:rPr lang="en-US" sz="3600" dirty="0" smtClean="0"/>
              <a:t>Modularity</a:t>
            </a:r>
          </a:p>
          <a:p>
            <a:r>
              <a:rPr lang="en-US" sz="3600" dirty="0" smtClean="0"/>
              <a:t>Extensibility</a:t>
            </a:r>
          </a:p>
          <a:p>
            <a:r>
              <a:rPr lang="en-US" sz="3600" dirty="0" smtClean="0"/>
              <a:t>Wide Format Support</a:t>
            </a:r>
          </a:p>
          <a:p>
            <a:r>
              <a:rPr lang="en-US" sz="3600" dirty="0" smtClean="0"/>
              <a:t>Support IR use cases</a:t>
            </a:r>
          </a:p>
          <a:p>
            <a:r>
              <a:rPr lang="en-US" sz="3600" dirty="0" smtClean="0"/>
              <a:t>Swappable Viewers, Workflows, Other Plugins</a:t>
            </a:r>
            <a:endParaRPr lang="en-US" sz="36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108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Hydramata</a:t>
            </a:r>
            <a:r>
              <a:rPr lang="en-US" dirty="0" smtClean="0"/>
              <a:t> Deep-Dive Teaser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algn="ctr">
              <a:buNone/>
            </a:pPr>
            <a:r>
              <a:rPr lang="en-US" sz="4000" i="1" dirty="0"/>
              <a:t>A set of separate hydra-based automata, “</a:t>
            </a:r>
            <a:r>
              <a:rPr lang="en-US" sz="4000" i="1" dirty="0" err="1"/>
              <a:t>hydramata</a:t>
            </a:r>
            <a:r>
              <a:rPr lang="en-US" sz="4000" i="1" dirty="0"/>
              <a:t>”, that can be combined to form a single Hydra Head.  Each </a:t>
            </a:r>
            <a:r>
              <a:rPr lang="en-US" sz="4000" i="1" dirty="0" err="1"/>
              <a:t>hydramaton</a:t>
            </a:r>
            <a:r>
              <a:rPr lang="en-US" sz="4000" i="1" dirty="0"/>
              <a:t> can be mixed and matched with other </a:t>
            </a:r>
            <a:r>
              <a:rPr lang="en-US" sz="4000" i="1" dirty="0" err="1"/>
              <a:t>hydramata</a:t>
            </a:r>
            <a:r>
              <a:rPr lang="en-US" sz="4000" i="1" dirty="0"/>
              <a:t> to provide wide format support tailored to fit your institutional or digital repository needs.  </a:t>
            </a:r>
          </a:p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866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7023"/>
            <a:ext cx="8229600" cy="1143000"/>
          </a:xfrm>
        </p:spPr>
        <p:txBody>
          <a:bodyPr/>
          <a:lstStyle/>
          <a:p>
            <a:r>
              <a:rPr lang="en-US" dirty="0" smtClean="0"/>
              <a:t>Transformation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19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349" y="1287645"/>
            <a:ext cx="6337432" cy="5031082"/>
          </a:xfrm>
        </p:spPr>
      </p:pic>
    </p:spTree>
    <p:extLst>
      <p:ext uri="{BB962C8B-B14F-4D97-AF65-F5344CB8AC3E}">
        <p14:creationId xmlns:p14="http://schemas.microsoft.com/office/powerpoint/2010/main" val="2557387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Discovering Common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Aging, limited or absence of Institutional Repositories (IR)</a:t>
            </a:r>
          </a:p>
          <a:p>
            <a:r>
              <a:rPr lang="en-US" dirty="0" smtClean="0"/>
              <a:t>“IR” - a limiting descriptor of need</a:t>
            </a:r>
          </a:p>
          <a:p>
            <a:r>
              <a:rPr lang="en-US" dirty="0" smtClean="0"/>
              <a:t>Limited resources &amp; turnover</a:t>
            </a:r>
          </a:p>
          <a:p>
            <a:r>
              <a:rPr lang="en-US" dirty="0"/>
              <a:t>S</a:t>
            </a:r>
            <a:r>
              <a:rPr lang="en-US" dirty="0" smtClean="0"/>
              <a:t>cholarship now demands a flexible solution</a:t>
            </a:r>
          </a:p>
          <a:p>
            <a:pPr lvl="1"/>
            <a:r>
              <a:rPr lang="en-US" dirty="0" smtClean="0"/>
              <a:t>Thesis and Dissertations are no longer simple text </a:t>
            </a:r>
          </a:p>
          <a:p>
            <a:pPr lvl="1"/>
            <a:r>
              <a:rPr lang="en-US" dirty="0" smtClean="0"/>
              <a:t>Digital scholarship blows away traditional limits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956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Tighter OAIS and Hydra Alignment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20</a:t>
            </a:fld>
            <a:endParaRPr lang="en-US"/>
          </a:p>
        </p:txBody>
      </p:sp>
      <p:pic>
        <p:nvPicPr>
          <p:cNvPr id="7" name="Shape 45"/>
          <p:cNvPicPr preferRelativeResize="0">
            <a:picLocks noGrp="1"/>
          </p:cNvPicPr>
          <p:nvPr>
            <p:ph idx="1"/>
          </p:nvPr>
        </p:nvPicPr>
        <p:blipFill rotWithShape="1">
          <a:blip r:embed="rId2"/>
          <a:srcRect l="-146" r="-144"/>
          <a:stretch/>
        </p:blipFill>
        <p:spPr>
          <a:xfrm>
            <a:off x="191360" y="1600200"/>
            <a:ext cx="8686800" cy="4157563"/>
          </a:xfrm>
          <a:prstGeom prst="rect">
            <a:avLst/>
          </a:prstGeom>
          <a:ln w="1905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</p:spTree>
    <p:extLst>
      <p:ext uri="{BB962C8B-B14F-4D97-AF65-F5344CB8AC3E}">
        <p14:creationId xmlns:p14="http://schemas.microsoft.com/office/powerpoint/2010/main" val="1048678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Rick Johnson, </a:t>
            </a:r>
            <a:r>
              <a:rPr lang="en-US" dirty="0">
                <a:hlinkClick r:id="rId2"/>
              </a:rPr>
              <a:t>rick.johnson@nd.edu</a:t>
            </a:r>
            <a:endParaRPr lang="en-US" dirty="0"/>
          </a:p>
          <a:p>
            <a:r>
              <a:rPr lang="en-US" dirty="0" smtClean="0"/>
              <a:t>Robin </a:t>
            </a:r>
            <a:r>
              <a:rPr lang="en-US" dirty="0" err="1" smtClean="0"/>
              <a:t>Ruggaber</a:t>
            </a:r>
            <a:r>
              <a:rPr lang="en-US" dirty="0" smtClean="0"/>
              <a:t>, </a:t>
            </a:r>
            <a:r>
              <a:rPr lang="en-US" dirty="0" smtClean="0">
                <a:hlinkClick r:id="rId3"/>
              </a:rPr>
              <a:t>rsl6m@eservices.virginia.edu</a:t>
            </a:r>
            <a:endParaRPr lang="en-US" dirty="0"/>
          </a:p>
          <a:p>
            <a:r>
              <a:rPr lang="en-US" dirty="0" err="1" smtClean="0"/>
              <a:t>Hydramata</a:t>
            </a:r>
            <a:r>
              <a:rPr lang="en-US" dirty="0" smtClean="0"/>
              <a:t> Project wiki:</a:t>
            </a:r>
          </a:p>
          <a:p>
            <a:pPr lvl="1"/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://wiki.duraspace.org/display/hydra/Hydramata+Project</a:t>
            </a:r>
            <a:endParaRPr lang="en-US" dirty="0"/>
          </a:p>
          <a:p>
            <a:r>
              <a:rPr lang="en-US" dirty="0"/>
              <a:t>Curate code base: </a:t>
            </a:r>
          </a:p>
          <a:p>
            <a:pPr lvl="1"/>
            <a:r>
              <a:rPr lang="en-US" dirty="0">
                <a:hlinkClick r:id="rId5"/>
              </a:rPr>
              <a:t>https://github.com/projecthydra-labs/</a:t>
            </a:r>
            <a:r>
              <a:rPr lang="en-US" dirty="0" smtClean="0">
                <a:hlinkClick r:id="rId5"/>
              </a:rPr>
              <a:t>curate</a:t>
            </a:r>
            <a:endParaRPr lang="en-US" dirty="0" smtClean="0"/>
          </a:p>
          <a:p>
            <a:r>
              <a:rPr lang="en-US" dirty="0" err="1" smtClean="0"/>
              <a:t>CurateND</a:t>
            </a:r>
            <a:r>
              <a:rPr lang="en-US" dirty="0" smtClean="0"/>
              <a:t>: </a:t>
            </a:r>
            <a:r>
              <a:rPr lang="en-US" dirty="0" smtClean="0">
                <a:hlinkClick r:id="rId6"/>
              </a:rPr>
              <a:t>http://curate.nd.edu</a:t>
            </a:r>
            <a:endParaRPr lang="en-US" dirty="0"/>
          </a:p>
          <a:p>
            <a:r>
              <a:rPr lang="en-US" dirty="0"/>
              <a:t> Hydra Community: </a:t>
            </a:r>
            <a:r>
              <a:rPr lang="en-US" dirty="0" smtClean="0">
                <a:hlinkClick r:id="rId7"/>
              </a:rPr>
              <a:t>http</a:t>
            </a:r>
            <a:r>
              <a:rPr lang="en-US" dirty="0">
                <a:hlinkClick r:id="rId7"/>
              </a:rPr>
              <a:t>://projecthydra.org/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297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 &amp; A</a:t>
            </a:r>
            <a:endParaRPr lang="en-US" dirty="0"/>
          </a:p>
        </p:txBody>
      </p:sp>
      <p:pic>
        <p:nvPicPr>
          <p:cNvPr id="13" name="Content Placeholder 12" descr="Off the Isle of Staff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345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Hydra Community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Identifying successful working methods to support multi-institutional projects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Solution Bundles – software leveraging the Hydra framework that can be easily configured, tailored and integrated with an institution’s architecture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534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Alignment Toward a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Hydra Community</a:t>
            </a:r>
          </a:p>
          <a:p>
            <a:pPr lvl="1"/>
            <a:r>
              <a:rPr lang="en-US" sz="2400" dirty="0" smtClean="0"/>
              <a:t>Known partners</a:t>
            </a:r>
          </a:p>
          <a:p>
            <a:pPr lvl="1"/>
            <a:r>
              <a:rPr lang="en-US" sz="2400" dirty="0" smtClean="0"/>
              <a:t>Experienced with  common technologies</a:t>
            </a:r>
          </a:p>
          <a:p>
            <a:pPr lvl="1"/>
            <a:r>
              <a:rPr lang="en-US" sz="2400" dirty="0" smtClean="0"/>
              <a:t>Emerging solution bundles developed by more than 1</a:t>
            </a:r>
          </a:p>
          <a:p>
            <a:r>
              <a:rPr lang="en-US" sz="2400" dirty="0" smtClean="0"/>
              <a:t>Critical needs by 6 institutions with desire to work together</a:t>
            </a:r>
          </a:p>
          <a:p>
            <a:r>
              <a:rPr lang="en-US" sz="2400" dirty="0" smtClean="0"/>
              <a:t>Unique opportunity and willingness to solve a problem together with a chance to meet community goals</a:t>
            </a:r>
          </a:p>
          <a:p>
            <a:r>
              <a:rPr lang="en-US" sz="2400" dirty="0" smtClean="0"/>
              <a:t>Solution Flexibility</a:t>
            </a:r>
          </a:p>
          <a:p>
            <a:pPr lvl="1"/>
            <a:r>
              <a:rPr lang="en-US" sz="2000" dirty="0" smtClean="0"/>
              <a:t>Modular – architectural components would need to do specific functions for a variety of “intellectual works”</a:t>
            </a:r>
          </a:p>
          <a:p>
            <a:pPr lvl="1"/>
            <a:r>
              <a:rPr lang="en-US" sz="2000" dirty="0" smtClean="0"/>
              <a:t>Configurable – 6 institutions with varying Enterprise systems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321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Mixed Architecture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231" y="1019084"/>
            <a:ext cx="6638931" cy="5088033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77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OR 2013: </a:t>
            </a:r>
          </a:p>
          <a:p>
            <a:pPr lvl="1"/>
            <a:r>
              <a:rPr lang="en-US" dirty="0" smtClean="0"/>
              <a:t>Began discussions with interested partners (Northwestern U., U. of Notre Dame, U. of Virginia, Indiana U.)</a:t>
            </a:r>
          </a:p>
          <a:p>
            <a:r>
              <a:rPr lang="en-US" dirty="0" smtClean="0"/>
              <a:t>August, 2013:</a:t>
            </a:r>
          </a:p>
          <a:p>
            <a:pPr lvl="1"/>
            <a:r>
              <a:rPr lang="en-US" dirty="0" smtClean="0"/>
              <a:t>Northwestern and Notre Dame partnered together and hired DCE to make 3 contributing institutions</a:t>
            </a:r>
          </a:p>
          <a:p>
            <a:r>
              <a:rPr lang="en-US" dirty="0" smtClean="0"/>
              <a:t>November, 2013:</a:t>
            </a:r>
          </a:p>
          <a:p>
            <a:pPr lvl="1"/>
            <a:r>
              <a:rPr lang="en-US" dirty="0" smtClean="0"/>
              <a:t>Alpha release of Curate gem and </a:t>
            </a:r>
            <a:r>
              <a:rPr lang="en-US" dirty="0" err="1" smtClean="0"/>
              <a:t>CurateND</a:t>
            </a:r>
            <a:r>
              <a:rPr lang="en-US" dirty="0" smtClean="0"/>
              <a:t> at Notre Dame</a:t>
            </a:r>
          </a:p>
          <a:p>
            <a:r>
              <a:rPr lang="en-US" dirty="0" smtClean="0"/>
              <a:t>December, 2013:</a:t>
            </a:r>
          </a:p>
          <a:p>
            <a:pPr lvl="1"/>
            <a:r>
              <a:rPr lang="en-US" dirty="0" smtClean="0"/>
              <a:t>Added U. of Virginia, Indiana U., and U. of Cincinnati</a:t>
            </a:r>
          </a:p>
          <a:p>
            <a:r>
              <a:rPr lang="en-US" dirty="0" smtClean="0"/>
              <a:t>Jan-Apr, 2014:</a:t>
            </a:r>
          </a:p>
          <a:p>
            <a:pPr lvl="1"/>
            <a:r>
              <a:rPr lang="en-US" dirty="0" smtClean="0"/>
              <a:t>Group of 5 partners Extended Curate</a:t>
            </a:r>
          </a:p>
          <a:p>
            <a:r>
              <a:rPr lang="en-US" dirty="0" smtClean="0"/>
              <a:t>May, 2014: </a:t>
            </a:r>
          </a:p>
          <a:p>
            <a:pPr lvl="1"/>
            <a:r>
              <a:rPr lang="en-US" dirty="0" smtClean="0"/>
              <a:t>Notre Dame deployed Beta Update of </a:t>
            </a:r>
            <a:r>
              <a:rPr lang="en-US" dirty="0" err="1" smtClean="0"/>
              <a:t>CurateND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635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March, 2014</a:t>
            </a:r>
            <a:br>
              <a:rPr lang="en-US" dirty="0" smtClean="0"/>
            </a:br>
            <a:r>
              <a:rPr lang="en-US" dirty="0" smtClean="0"/>
              <a:t>Houston We Have a Problem</a:t>
            </a:r>
            <a:endParaRPr lang="en"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4459200" cy="4874897"/>
          </a:xfrm>
          <a:prstGeom prst="rect">
            <a:avLst/>
          </a:prstGeom>
          <a:solidFill>
            <a:srgbClr val="FFF2CC"/>
          </a:solidFill>
          <a:ln w="9525" cap="flat">
            <a:solidFill>
              <a:srgbClr val="6D9EE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" sz="2200" dirty="0"/>
              <a:t>Hard to understand</a:t>
            </a:r>
          </a:p>
          <a:p>
            <a:pPr marL="914400" lvl="1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1800" dirty="0"/>
              <a:t>Unclear data flow</a:t>
            </a:r>
          </a:p>
          <a:p>
            <a:pPr marL="914400" lvl="1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1800" dirty="0"/>
              <a:t>Hard to assign story points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" sz="2200" dirty="0"/>
              <a:t>Hard to maintain</a:t>
            </a:r>
          </a:p>
          <a:p>
            <a:pPr marL="914400" lvl="1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1800" dirty="0">
                <a:solidFill>
                  <a:schemeClr val="dk1"/>
                </a:solidFill>
              </a:rPr>
              <a:t>Engine design hard to test</a:t>
            </a:r>
          </a:p>
          <a:p>
            <a:pPr marL="914400" lvl="1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1800" dirty="0"/>
              <a:t>Slow tests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" sz="2200" dirty="0"/>
              <a:t>Hard to configure</a:t>
            </a:r>
          </a:p>
          <a:p>
            <a:pPr marL="914400" lvl="1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1800" dirty="0"/>
              <a:t>Configurable only at install time</a:t>
            </a:r>
          </a:p>
          <a:p>
            <a:pPr marL="914400" lvl="1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1800" dirty="0"/>
              <a:t>Monolithic; lacking modularity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" sz="2200" dirty="0">
                <a:solidFill>
                  <a:schemeClr val="dk1"/>
                </a:solidFill>
              </a:rPr>
              <a:t>Ingest unreliable and opaque</a:t>
            </a:r>
          </a:p>
          <a:p>
            <a:pPr marL="914400" lvl="1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1800" dirty="0">
                <a:solidFill>
                  <a:schemeClr val="dk1"/>
                </a:solidFill>
              </a:rPr>
              <a:t>Fedora/Solr sync problems</a:t>
            </a:r>
          </a:p>
          <a:p>
            <a:pPr marL="914400" lvl="1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1800" dirty="0">
                <a:solidFill>
                  <a:schemeClr val="dk1"/>
                </a:solidFill>
              </a:rPr>
              <a:t>Orphaned Fedora objects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" sz="2200" dirty="0">
                <a:solidFill>
                  <a:schemeClr val="dk1"/>
                </a:solidFill>
              </a:rPr>
              <a:t>Not set up </a:t>
            </a:r>
            <a:r>
              <a:rPr lang="en-US" sz="2200" dirty="0" smtClean="0">
                <a:solidFill>
                  <a:schemeClr val="dk1"/>
                </a:solidFill>
              </a:rPr>
              <a:t>for</a:t>
            </a:r>
            <a:r>
              <a:rPr lang="en" sz="2200" dirty="0" smtClean="0">
                <a:solidFill>
                  <a:schemeClr val="dk1"/>
                </a:solidFill>
              </a:rPr>
              <a:t> </a:t>
            </a:r>
            <a:r>
              <a:rPr lang="en" sz="2200" dirty="0">
                <a:solidFill>
                  <a:schemeClr val="dk1"/>
                </a:solidFill>
              </a:rPr>
              <a:t>advanced work</a:t>
            </a:r>
          </a:p>
          <a:p>
            <a:pPr marL="914400" lvl="1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1800" dirty="0">
                <a:solidFill>
                  <a:schemeClr val="dk1"/>
                </a:solidFill>
              </a:rPr>
              <a:t>Role-based Access Control</a:t>
            </a:r>
          </a:p>
          <a:p>
            <a:pPr marL="914400" lvl="1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1800" dirty="0">
                <a:solidFill>
                  <a:schemeClr val="dk1"/>
                </a:solidFill>
              </a:rPr>
              <a:t>Batch ingest</a:t>
            </a:r>
          </a:p>
          <a:p>
            <a:pPr marL="914400" lvl="1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1800" dirty="0">
                <a:solidFill>
                  <a:schemeClr val="dk1"/>
                </a:solidFill>
              </a:rPr>
              <a:t>Multi-stage </a:t>
            </a:r>
            <a:r>
              <a:rPr lang="en" sz="1800" dirty="0" smtClean="0">
                <a:solidFill>
                  <a:schemeClr val="dk1"/>
                </a:solidFill>
              </a:rPr>
              <a:t>workflow</a:t>
            </a:r>
            <a:endParaRPr lang="en" sz="1800" dirty="0">
              <a:solidFill>
                <a:schemeClr val="dk1"/>
              </a:solidFill>
            </a:endParaRPr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5839550" y="1600202"/>
            <a:ext cx="2847300" cy="4476428"/>
          </a:xfrm>
          <a:prstGeom prst="rect">
            <a:avLst/>
          </a:prstGeom>
          <a:solidFill>
            <a:srgbClr val="F4CCCC"/>
          </a:solidFill>
          <a:ln w="9525" cap="flat">
            <a:solidFill>
              <a:srgbClr val="6D9EE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400" dirty="0"/>
              <a:t>Decreasing velocity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400" dirty="0"/>
              <a:t>Increasing errors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400" dirty="0"/>
              <a:t>Diminishing ROI</a:t>
            </a:r>
          </a:p>
          <a:p>
            <a:pPr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400" dirty="0"/>
              <a:t>Preservation failure</a:t>
            </a:r>
          </a:p>
        </p:txBody>
      </p:sp>
      <p:sp>
        <p:nvSpPr>
          <p:cNvPr id="32" name="Shape 32"/>
          <p:cNvSpPr/>
          <p:nvPr/>
        </p:nvSpPr>
        <p:spPr>
          <a:xfrm>
            <a:off x="4963976" y="3722600"/>
            <a:ext cx="827999" cy="72280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39104218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We Have Worked</a:t>
            </a:r>
            <a:endParaRPr lang="en-US" dirty="0"/>
          </a:p>
        </p:txBody>
      </p:sp>
      <p:pic>
        <p:nvPicPr>
          <p:cNvPr id="7" name="Content Placeholder 6" descr="Project Roles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0" t="22203" r="4662" b="13091"/>
          <a:stretch/>
        </p:blipFill>
        <p:spPr>
          <a:xfrm>
            <a:off x="100584" y="1417638"/>
            <a:ext cx="9043416" cy="498116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909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Refreshed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Focus on smaller teams with fewer decision makers</a:t>
            </a:r>
          </a:p>
          <a:p>
            <a:r>
              <a:rPr lang="en-US" sz="2800" dirty="0"/>
              <a:t>Split into parallel smaller teams in the </a:t>
            </a:r>
            <a:r>
              <a:rPr lang="en-US" sz="2800" dirty="0" smtClean="0"/>
              <a:t>future</a:t>
            </a:r>
          </a:p>
          <a:p>
            <a:r>
              <a:rPr lang="en-US" sz="2800" dirty="0" smtClean="0"/>
              <a:t>Tighter involvement of Development and QA and Sprint Planning and Story Writing</a:t>
            </a:r>
          </a:p>
          <a:p>
            <a:pPr lvl="1"/>
            <a:r>
              <a:rPr lang="en-US" sz="2600" dirty="0" smtClean="0"/>
              <a:t>3 Amigos/Story Triage process</a:t>
            </a:r>
          </a:p>
          <a:p>
            <a:pPr lvl="1"/>
            <a:r>
              <a:rPr lang="en-US" sz="2600" dirty="0" smtClean="0"/>
              <a:t>Tasking happens before sprint planning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Open Repositories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22B00-7DB0-DE41-842A-C94CAD276161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228494"/>
              </p:ext>
            </p:extLst>
          </p:nvPr>
        </p:nvGraphicFramePr>
        <p:xfrm>
          <a:off x="834573" y="4840924"/>
          <a:ext cx="6749140" cy="1285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9828"/>
                <a:gridCol w="1349828"/>
                <a:gridCol w="2161330"/>
                <a:gridCol w="984250"/>
                <a:gridCol w="90390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Queue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TCC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en-US" sz="1800" b="0" i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Story H</a:t>
                      </a:r>
                      <a:endParaRPr lang="en-US" dirty="0" smtClean="0">
                        <a:effectLst/>
                      </a:endParaRPr>
                    </a:p>
                    <a:p>
                      <a:pPr rtl="0"/>
                      <a:r>
                        <a:rPr lang="en-US" sz="1800" b="0" i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Story I</a:t>
                      </a:r>
                      <a:endParaRPr lang="en-US" dirty="0" smtClean="0">
                        <a:effectLst/>
                      </a:endParaRPr>
                    </a:p>
                    <a:p>
                      <a:r>
                        <a:rPr lang="en-US" sz="1800" b="0" i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Story J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1800" b="0" i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Story D</a:t>
                      </a:r>
                      <a:endParaRPr lang="en-US" dirty="0" smtClean="0">
                        <a:effectLst/>
                      </a:endParaRPr>
                    </a:p>
                    <a:p>
                      <a:pPr rtl="0"/>
                      <a:r>
                        <a:rPr lang="en-US" sz="1800" b="0" i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Story E</a:t>
                      </a:r>
                      <a:endParaRPr lang="en-US" dirty="0" smtClean="0">
                        <a:effectLst/>
                      </a:endParaRPr>
                    </a:p>
                    <a:p>
                      <a:r>
                        <a:rPr lang="en-US" sz="1800" b="0" i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Story 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1800" b="0" i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Story C</a:t>
                      </a:r>
                      <a:endParaRPr lang="en-US" dirty="0" smtClean="0">
                        <a:effectLst/>
                      </a:endParaRPr>
                    </a:p>
                    <a:p>
                      <a:r>
                        <a:rPr lang="en-US" sz="1800" b="0" i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BLOCKED - Story 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Story</a:t>
                      </a:r>
                      <a:r>
                        <a:rPr lang="en-US" baseline="0" dirty="0" smtClean="0"/>
                        <a:t>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Story</a:t>
                      </a:r>
                      <a:r>
                        <a:rPr lang="en-US" baseline="0" dirty="0" smtClean="0"/>
                        <a:t> B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0166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2336</TotalTime>
  <Words>985</Words>
  <Application>Microsoft Macintosh PowerPoint</Application>
  <PresentationFormat>On-screen Show (4:3)</PresentationFormat>
  <Paragraphs>195</Paragraphs>
  <Slides>22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Default Theme</vt:lpstr>
      <vt:lpstr>Hydramata </vt:lpstr>
      <vt:lpstr>Discovering Common Challenges</vt:lpstr>
      <vt:lpstr>Hydra Community Goals</vt:lpstr>
      <vt:lpstr>Alignment Toward a Solution</vt:lpstr>
      <vt:lpstr>Mixed Architecture</vt:lpstr>
      <vt:lpstr>Timeline</vt:lpstr>
      <vt:lpstr>March, 2014 Houston We Have a Problem</vt:lpstr>
      <vt:lpstr>How We Have Worked</vt:lpstr>
      <vt:lpstr>Refreshed Process</vt:lpstr>
      <vt:lpstr>Our Successes</vt:lpstr>
      <vt:lpstr>CurateND</vt:lpstr>
      <vt:lpstr>Wide Content Support</vt:lpstr>
      <vt:lpstr>Creating a Work</vt:lpstr>
      <vt:lpstr>Assign a DOI</vt:lpstr>
      <vt:lpstr>Share with the Right People</vt:lpstr>
      <vt:lpstr>User Profiles</vt:lpstr>
      <vt:lpstr>Updated Product Vision</vt:lpstr>
      <vt:lpstr>Hydramata Deep-Dive Teaser</vt:lpstr>
      <vt:lpstr>Transformation</vt:lpstr>
      <vt:lpstr>Tighter OAIS and Hydra Alignment</vt:lpstr>
      <vt:lpstr>Contact Info</vt:lpstr>
      <vt:lpstr>Q &amp; A</vt:lpstr>
    </vt:vector>
  </TitlesOfParts>
  <Company>University of Notre Dame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Rick Johnson</dc:creator>
  <cp:lastModifiedBy>Rick Johnson</cp:lastModifiedBy>
  <cp:revision>30</cp:revision>
  <dcterms:created xsi:type="dcterms:W3CDTF">2014-06-05T16:34:40Z</dcterms:created>
  <dcterms:modified xsi:type="dcterms:W3CDTF">2014-06-12T10:17:37Z</dcterms:modified>
</cp:coreProperties>
</file>